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7" r:id="rId2"/>
    <p:sldId id="308" r:id="rId3"/>
    <p:sldId id="285" r:id="rId4"/>
    <p:sldId id="289" r:id="rId5"/>
    <p:sldId id="290" r:id="rId6"/>
    <p:sldId id="298" r:id="rId7"/>
    <p:sldId id="300" r:id="rId8"/>
    <p:sldId id="302" r:id="rId9"/>
    <p:sldId id="303" r:id="rId10"/>
    <p:sldId id="304" r:id="rId11"/>
    <p:sldId id="306" r:id="rId12"/>
    <p:sldId id="305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00CC00"/>
    <a:srgbClr val="0000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A430-1E32-42E0-A592-C6D41709325D}" type="datetimeFigureOut">
              <a:rPr lang="en-ZA" smtClean="0"/>
              <a:t>2018/04/30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8B9A1-42A4-416C-AF3B-1606E05D4C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572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4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eaLnBrk="1" hangingPunct="1"/>
            <a:fld id="{8EA39091-7DC8-4557-B3A0-CF06195C1D3B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6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4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63C5-154C-47FD-B425-C7EE2D8B59C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2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297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11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EE72-A60C-4175-8BF9-CD816A129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1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2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26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168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17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9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403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76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6485" y="1529142"/>
            <a:ext cx="6376027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4,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15 MAY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31877" y="2473036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ESTUARY RESOURCE QUALITY OBJECTIVES</a:t>
            </a:r>
            <a:endParaRPr lang="en-Z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4023" y="5894909"/>
            <a:ext cx="46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Taljaard</a:t>
            </a:r>
          </a:p>
        </p:txBody>
      </p:sp>
    </p:spTree>
    <p:extLst>
      <p:ext uri="{BB962C8B-B14F-4D97-AF65-F5344CB8AC3E}">
        <p14:creationId xmlns:p14="http://schemas.microsoft.com/office/powerpoint/2010/main" val="538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095364" y="181676"/>
            <a:ext cx="7658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QUALITY OBJECTIVES </a:t>
            </a:r>
          </a:p>
          <a:p>
            <a:pPr algn="ctr"/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TEC Category B)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31978"/>
              </p:ext>
            </p:extLst>
          </p:nvPr>
        </p:nvGraphicFramePr>
        <p:xfrm>
          <a:off x="103096" y="1708045"/>
          <a:ext cx="8868782" cy="256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1973">
                <a:tc>
                  <a:txBody>
                    <a:bodyPr/>
                    <a:lstStyle/>
                    <a:p>
                      <a:pPr marL="7239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Invertebrates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A/B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 low-diversity invertebrate community with representation of present baseline (2017) freshwater, opportunistic taxa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 invertebrate community structured as per present baseline (2017) (defined by inherent </a:t>
                      </a:r>
                      <a:r>
                        <a:rPr lang="en-ZA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physico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-chemical drivers, e.g. salinity)</a:t>
                      </a: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 invertebrate community structured as per present baseline (2017) (linked to channel-like nature of estuary results with very few intertidal areas and soft sediments supporting only suitably specialised species) </a:t>
                      </a: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8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095364" y="181676"/>
            <a:ext cx="7658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QUALITY OBJECTIVES </a:t>
            </a:r>
          </a:p>
          <a:p>
            <a:pPr algn="ctr"/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TEC Category B)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72067"/>
              </p:ext>
            </p:extLst>
          </p:nvPr>
        </p:nvGraphicFramePr>
        <p:xfrm>
          <a:off x="86064" y="1483947"/>
          <a:ext cx="8868782" cy="4407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1973">
                <a:tc>
                  <a:txBody>
                    <a:bodyPr/>
                    <a:lstStyle/>
                    <a:p>
                      <a:pPr marL="7239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B/C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Abundance of estuarine dependence category </a:t>
                      </a:r>
                      <a:r>
                        <a:rPr lang="en-ZA" sz="1600" b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species present as young juveniles in winter/spring/early summer (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Solea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bleekeri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Acanthopagrus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vagus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Pomadasys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commersonnii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Agyrosomus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japonicus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Rhabdosargus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holubi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ZA" sz="1600" b="1" i="1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ZA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6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</a:t>
                      </a: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one of these species not to be absent in system in two consecutive years</a:t>
                      </a: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 trophic basis for predatory estuarine dependant marine species (most notably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Agyrosomus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japonicus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Pomadasys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commersonnii</a:t>
                      </a: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but not to occur</a:t>
                      </a:r>
                      <a:r>
                        <a:rPr lang="en-ZA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abundantly in upper reaches</a:t>
                      </a: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Estuarine resident species core group present (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Glossogobius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spp.,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Oligolepis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spp.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Ambassis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spp. and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Gilchistella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aestuar</a:t>
                      </a:r>
                      <a:r>
                        <a:rPr lang="en-ZA" sz="1600" b="1" i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</a:t>
                      </a: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Oreochromis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mossambicus</a:t>
                      </a:r>
                      <a:r>
                        <a:rPr lang="en-ZA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to extent into</a:t>
                      </a:r>
                      <a:r>
                        <a:rPr lang="en-ZA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lower reaches for </a:t>
                      </a:r>
                      <a:r>
                        <a:rPr lang="en-ZA" sz="16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than two consecutive years</a:t>
                      </a:r>
                      <a:endParaRPr lang="en-GB" sz="1600" b="1" i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GB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alien species</a:t>
                      </a: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decline in catches (</a:t>
                      </a:r>
                      <a:r>
                        <a:rPr lang="en-GB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Agyrosomus</a:t>
                      </a:r>
                      <a:r>
                        <a:rPr lang="en-GB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japonicus</a:t>
                      </a:r>
                      <a:r>
                        <a:rPr lang="en-GB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GB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Pomadasys</a:t>
                      </a:r>
                      <a:r>
                        <a:rPr lang="en-GB" sz="1600" b="1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1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commersonnii</a:t>
                      </a:r>
                      <a:r>
                        <a:rPr lang="en-GB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8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095364" y="181676"/>
            <a:ext cx="7658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QUALITY OBJECTIVES </a:t>
            </a:r>
          </a:p>
          <a:p>
            <a:pPr algn="ctr"/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TEC Category B)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04011"/>
              </p:ext>
            </p:extLst>
          </p:nvPr>
        </p:nvGraphicFramePr>
        <p:xfrm>
          <a:off x="137609" y="1444319"/>
          <a:ext cx="8868782" cy="272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1985">
                <a:tc>
                  <a:txBody>
                    <a:bodyPr/>
                    <a:lstStyle/>
                    <a:p>
                      <a:pPr marL="7239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Birds</a:t>
                      </a: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C/D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 avifaunal community that includes representatives of all groups as per present baseline (2017)</a:t>
                      </a: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Tern roosts observed from time to time</a:t>
                      </a: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water bird species recorded per count remains above 10 for 3 consecutive seasons</a:t>
                      </a: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Summer numbers of water birds (other than gulls and terns) remain above 50 for 3 consecutive seasons</a:t>
                      </a: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 winter threshold should be determined once more data becomes available)</a:t>
                      </a: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40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137869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17759" y="1088057"/>
            <a:ext cx="7030316" cy="519712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Estuary functional zone (EFZ) defines geographical boundaries for estuaries, in the case of the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Estuary: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Downstream boundary: Estuary mouth (31º37'52” S, 29º32'59” E) 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Upstream boundary: limits of tidal variation or salinity penetration, whichever penetrates furthest (31º29'7.15"S, 29º22'59.66"E)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Lateral boundary: ±5 m contour above Mean Sea Level along each bank as per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Survey and Mapping (Mowbray)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4478" y="311204"/>
            <a:ext cx="7656944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MZIMVUBU ESTUARY DELINEATION</a:t>
            </a:r>
          </a:p>
        </p:txBody>
      </p:sp>
    </p:spTree>
    <p:extLst>
      <p:ext uri="{BB962C8B-B14F-4D97-AF65-F5344CB8AC3E}">
        <p14:creationId xmlns:p14="http://schemas.microsoft.com/office/powerpoint/2010/main" val="339227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4576" y="192845"/>
            <a:ext cx="7666183" cy="701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MZIMVUBU ESTUARY RU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4"/>
          <a:stretch/>
        </p:blipFill>
        <p:spPr bwMode="auto">
          <a:xfrm>
            <a:off x="171171" y="1095932"/>
            <a:ext cx="8724878" cy="396585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200" y="5176185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Estuary freshwater dominated with minimal saline intrusion (although tidal variation extends to upper boundary</a:t>
            </a:r>
          </a:p>
        </p:txBody>
      </p:sp>
    </p:spTree>
    <p:extLst>
      <p:ext uri="{BB962C8B-B14F-4D97-AF65-F5344CB8AC3E}">
        <p14:creationId xmlns:p14="http://schemas.microsoft.com/office/powerpoint/2010/main" val="26520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228137" y="98692"/>
            <a:ext cx="765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 IMPORTANCE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7302" y="1231023"/>
            <a:ext cx="732739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WMA largely unregulated, one of few in region (i.e. no cross-basin transfers)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Catchment supply high levels of ecological services nationally (SANBI undertaking economic importance assessment)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Estuary used by Zambezi sharks  as a pupping / nursery ground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Nursery for White </a:t>
            </a:r>
            <a:r>
              <a:rPr lang="en-ZA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steenbras</a:t>
            </a: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 and Dusky </a:t>
            </a:r>
            <a:r>
              <a:rPr lang="en-ZA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kob</a:t>
            </a: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  - very limited suitable nursery habitat left in South Africa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System plays significant role in delivery of sediments and nutrients/detritus to marine environment, nourishing  local beaches and marine ecosystems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Designated as priority estuary - needs protection to meet South Africa’s biodiversity targets under National Estuarine Biodiversity Plan (NBA, 2011)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176" y="741217"/>
            <a:ext cx="7475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Importance: Highly Important</a:t>
            </a:r>
            <a:endParaRPr lang="en-GB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128542" y="198315"/>
            <a:ext cx="7658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 PES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5742" y="1625970"/>
            <a:ext cx="7109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Most of changes not as result of flow modification, but rather (non-flow related pressure) such as (some more difficult to remove):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Habitat destruction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Alien invasive plants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Nutrient enrichment (pollution)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Over-fishing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Human disturbances to birds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Larger scale removal of fish stock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917" y="942920"/>
            <a:ext cx="747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Category B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472156" y="329587"/>
            <a:ext cx="7658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ECOLOGICAL CATEGORY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792" y="945554"/>
            <a:ext cx="77744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TEC: Category B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~ PES and REC, but to maintain also require: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2459" y="1427529"/>
            <a:ext cx="7378065" cy="510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Return some variability to mouth dynamics, e.g. remove access road currently entraining mouth (“First Beach”)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Re-instate some sediment dynamics (as above) possibility resulting in re-establishment  of beach at “First Beach” 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Institute land-use management regulation in EFZ zone to restrict loss of further habitat within EFZ, as well as floodplain (to +10 m MSL)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Rehabilitate disturbed areas in EFZ (where possible) to enhance functional integrity and importance of system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Establish Invasive Alien Plant Management Programme to  enhance functional importance of floodplain areas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Manage fishing pressure to protect important fish stocks and sensitive habitats (e.g. by considering partial closure)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Address pollution risks, e.g. canalised creek flowing from  Port St Johns</a:t>
            </a:r>
            <a:endParaRPr lang="en-ZA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227249" y="116577"/>
            <a:ext cx="7658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QUALITY OBJECTIVES </a:t>
            </a:r>
          </a:p>
          <a:p>
            <a:pPr algn="ctr"/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TEC Category B)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17848"/>
              </p:ext>
            </p:extLst>
          </p:nvPr>
        </p:nvGraphicFramePr>
        <p:xfrm>
          <a:off x="56271" y="1152393"/>
          <a:ext cx="9054840" cy="60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0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12">
                <a:tc>
                  <a:txBody>
                    <a:bodyPr/>
                    <a:lstStyle/>
                    <a:p>
                      <a:pPr marL="7239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Hydrology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A/B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71755" lvl="0" indent="-809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River inflow distribution not to vary more than 5% from     Scenario 96 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71219"/>
              </p:ext>
            </p:extLst>
          </p:nvPr>
        </p:nvGraphicFramePr>
        <p:xfrm>
          <a:off x="107575" y="2850362"/>
          <a:ext cx="8956919" cy="393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713">
                <a:tc>
                  <a:txBody>
                    <a:bodyPr/>
                    <a:lstStyle/>
                    <a:p>
                      <a:pPr marL="7239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habitat (sediments)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71755" lvl="0" indent="-174625" algn="just" defTabSz="457189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 in river inflow distribution patterns (flood components) &lt; 20% from that simulated for the present state (2017) (magnitude, timing and variability) </a:t>
                      </a:r>
                    </a:p>
                    <a:p>
                      <a:pPr marL="268288" marR="71755" lvl="0" indent="-174625" algn="just" defTabSz="457189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  <a:r>
                        <a:rPr lang="en-ZA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s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uspended sediment concentration (river inflow) &lt;</a:t>
                      </a:r>
                      <a:r>
                        <a:rPr lang="en-ZA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 of sediment load-discharge relationship of present baseline (2017)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68288" marR="71755" lvl="0" indent="-174625" algn="just" defTabSz="457189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Limited deviation in sedimentation and erosion patterns (± 0.5 m)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rom present  baseline (2017)</a:t>
                      </a:r>
                    </a:p>
                    <a:p>
                      <a:pPr marL="268288" marR="71755" lvl="0" indent="-174625" algn="just" defTabSz="457189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Deviation in median bed sediment diameter &lt; factor</a:t>
                      </a:r>
                      <a:r>
                        <a:rPr lang="en-ZA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2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from present baseline (2017)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68288" marR="71755" lvl="0" indent="-174625" algn="just" defTabSz="457189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Deviation in sand/mud distribution (middle and upper reaches) &lt;20% from present baseline (2017)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29863"/>
              </p:ext>
            </p:extLst>
          </p:nvPr>
        </p:nvGraphicFramePr>
        <p:xfrm>
          <a:off x="73649" y="1866879"/>
          <a:ext cx="8975247" cy="87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4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673">
                <a:tc>
                  <a:txBody>
                    <a:bodyPr/>
                    <a:lstStyle/>
                    <a:p>
                      <a:pPr marL="7239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Hydrodynamics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71755" lvl="0" indent="-174625" algn="just" defTabSz="457189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Estuary mouth not to close or become very constricted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68288" marR="71755" lvl="0" indent="-174625" algn="just" defTabSz="457189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Changes in tidal amplitude (tidal gauge) &lt; 20% from present baseline (2017)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7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095364" y="181676"/>
            <a:ext cx="7658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QUALITY OBJECTIVES </a:t>
            </a:r>
          </a:p>
          <a:p>
            <a:pPr algn="ctr"/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TEC Category B)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42075"/>
              </p:ext>
            </p:extLst>
          </p:nvPr>
        </p:nvGraphicFramePr>
        <p:xfrm>
          <a:off x="75308" y="1330323"/>
          <a:ext cx="9014904" cy="88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12">
                <a:tc>
                  <a:txBody>
                    <a:bodyPr/>
                    <a:lstStyle/>
                    <a:p>
                      <a:pPr marL="7239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quality</a:t>
                      </a:r>
                    </a:p>
                    <a:p>
                      <a:pPr marL="7239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(salinity)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A/B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71755" lvl="0" indent="-1746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Salinity (lower reaches) &gt; 20 at least 4-6 months</a:t>
                      </a:r>
                    </a:p>
                    <a:p>
                      <a:pPr marL="268288" marR="71755" lvl="0" indent="-1746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196850" algn="l"/>
                        </a:tabLs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Salinity (lower reaches) &gt; 25 and (middle reaches) &gt; 15 at least 1-2 months</a:t>
                      </a: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24907"/>
              </p:ext>
            </p:extLst>
          </p:nvPr>
        </p:nvGraphicFramePr>
        <p:xfrm>
          <a:off x="96820" y="2409719"/>
          <a:ext cx="8976365" cy="425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1351">
                <a:tc>
                  <a:txBody>
                    <a:bodyPr/>
                    <a:lstStyle/>
                    <a:p>
                      <a:pPr marL="7239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quality (other)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  7.0 - 8.5 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&gt; 6 mg/ℓ 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Turbidity (naturally turbid system)</a:t>
                      </a: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metal concentrations in water not to exceed target values as per SA Water Quality Guidelines  </a:t>
                      </a: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metal concentration in sediment not to exceed target values as per Western</a:t>
                      </a:r>
                      <a:r>
                        <a:rPr lang="en-GB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Indian Ocean 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guidelines</a:t>
                      </a:r>
                    </a:p>
                    <a:p>
                      <a:pPr marL="85725" lvl="0" indent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River: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Dissolved Inorganic Nitrogen (DIN) &lt; 200 </a:t>
                      </a:r>
                      <a:r>
                        <a:rPr lang="en-ZA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μg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/ℓ (monthly average)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Dissolved Inorganic Phosphate (DIP) &lt; 30 </a:t>
                      </a:r>
                      <a:r>
                        <a:rPr lang="en-ZA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μg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/ℓ (monthly average)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5725" lvl="0" indent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Estuary:</a:t>
                      </a: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Dissolved Inorganic Nitrogen (DIN) &lt; 150 </a:t>
                      </a:r>
                      <a:r>
                        <a:rPr lang="en-ZA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μg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/ℓ (average estuary)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Dissolved Inorganic Phosphate (DIP) &lt; 20 </a:t>
                      </a:r>
                      <a:r>
                        <a:rPr lang="en-ZA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μg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/ℓ (average estuary)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5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2"/>
          <p:cNvSpPr>
            <a:spLocks noChangeArrowheads="1"/>
          </p:cNvSpPr>
          <p:nvPr/>
        </p:nvSpPr>
        <p:spPr bwMode="auto">
          <a:xfrm>
            <a:off x="1095364" y="181676"/>
            <a:ext cx="7658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QUALITY OBJECTIVES </a:t>
            </a:r>
          </a:p>
          <a:p>
            <a:pPr algn="ctr"/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TEC Category B)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14286"/>
              </p:ext>
            </p:extLst>
          </p:nvPr>
        </p:nvGraphicFramePr>
        <p:xfrm>
          <a:off x="96826" y="1299241"/>
          <a:ext cx="8868782" cy="210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145">
                <a:tc>
                  <a:txBody>
                    <a:bodyPr/>
                    <a:lstStyle/>
                    <a:p>
                      <a:pPr marL="7239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Microalgae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00025" algn="l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 low phytoplankton biomass (average chlorophyll a &lt; 20 µg/ℓ or median chlorophyll a &lt; 3.5 µg/ℓ) and a diversity of phytoplankton groups (cyanobacteria excluded). </a:t>
                      </a:r>
                    </a:p>
                    <a:p>
                      <a:pPr marL="285750" lvl="0" indent="-200025" algn="l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 medium intertidal benthic </a:t>
                      </a:r>
                      <a:r>
                        <a:rPr lang="en-ZA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microalgal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biomass (median chlorophyll a &lt; 23 mg/m</a:t>
                      </a:r>
                      <a:r>
                        <a:rPr lang="en-ZA" sz="1600" b="1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l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observable blooms and scums in the estuary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l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Absence of cyanobacteria</a:t>
                      </a: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16499"/>
              </p:ext>
            </p:extLst>
          </p:nvPr>
        </p:nvGraphicFramePr>
        <p:xfrm>
          <a:off x="96822" y="3527872"/>
          <a:ext cx="8868782" cy="245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9596">
                <a:tc>
                  <a:txBody>
                    <a:bodyPr/>
                    <a:lstStyle/>
                    <a:p>
                      <a:pPr marL="7239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Macrophytes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97485" algn="ctr"/>
                        </a:tabLs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C/D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975" marR="11975" marT="11975" marB="11975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Maintaining diversity of </a:t>
                      </a:r>
                      <a:r>
                        <a:rPr lang="en-ZA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macrophyte</a:t>
                      </a: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habitats as per present baseline (2017)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Reeds and sedges covering maintained at ~16 ha. 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more than 50% loss of reed and sedge habitats in non-flood year (e.g. linked to unfavourable salinity regime)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increase in invasive species in riparian zone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00025" algn="just" defTabSz="457189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colonisation main channel by vegetation (linked to sedimentation)</a:t>
                      </a:r>
                    </a:p>
                  </a:txBody>
                  <a:tcPr marL="11975" marR="11975" marT="11975" marB="11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1205</Words>
  <Application>Microsoft Office PowerPoint</Application>
  <PresentationFormat>On-screen Show (4:3)</PresentationFormat>
  <Paragraphs>133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Gill Sans</vt:lpstr>
      <vt:lpstr>Gill Sans Light</vt:lpstr>
      <vt:lpstr>Gill Sans MT</vt:lpstr>
      <vt:lpstr>Times New Roman</vt:lpstr>
      <vt:lpstr>1_Office Theme</vt:lpstr>
      <vt:lpstr>PowerPoint Presentation</vt:lpstr>
      <vt:lpstr>PowerPoint Presentation</vt:lpstr>
      <vt:lpstr>MZIMVUBU ESTUARY 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92</cp:revision>
  <dcterms:created xsi:type="dcterms:W3CDTF">2017-05-14T11:33:26Z</dcterms:created>
  <dcterms:modified xsi:type="dcterms:W3CDTF">2018-04-30T14:04:29Z</dcterms:modified>
</cp:coreProperties>
</file>